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87" r:id="rId10"/>
    <p:sldId id="288" r:id="rId11"/>
    <p:sldId id="289" r:id="rId12"/>
    <p:sldId id="290" r:id="rId13"/>
    <p:sldId id="291" r:id="rId14"/>
    <p:sldId id="292"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83" r:id="rId29"/>
    <p:sldId id="284" r:id="rId30"/>
    <p:sldId id="285" r:id="rId31"/>
    <p:sldId id="286" r:id="rId3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76" autoAdjust="0"/>
  </p:normalViewPr>
  <p:slideViewPr>
    <p:cSldViewPr>
      <p:cViewPr varScale="1">
        <p:scale>
          <a:sx n="75" d="100"/>
          <a:sy n="75" d="100"/>
        </p:scale>
        <p:origin x="-1014" y="-84"/>
      </p:cViewPr>
      <p:guideLst>
        <p:guide orient="horz" pos="2160"/>
        <p:guide pos="2880"/>
      </p:guideLst>
    </p:cSldViewPr>
  </p:slideViewPr>
  <p:outlineViewPr>
    <p:cViewPr>
      <p:scale>
        <a:sx n="33" d="100"/>
        <a:sy n="33" d="100"/>
      </p:scale>
      <p:origin x="0" y="804"/>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tr-TR" smtClean="0"/>
              <a:t>Asıl başlık stili için tıklatın</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774239E7-5D6F-4437-B543-8667D22BAFE5}" type="datetimeFigureOut">
              <a:rPr lang="tr-TR" smtClean="0"/>
              <a:pPr/>
              <a:t>13.02.2013</a:t>
            </a:fld>
            <a:endParaRPr lang="tr-TR"/>
          </a:p>
        </p:txBody>
      </p:sp>
      <p:sp>
        <p:nvSpPr>
          <p:cNvPr id="5" name="Footer Placeholder 4"/>
          <p:cNvSpPr>
            <a:spLocks noGrp="1"/>
          </p:cNvSpPr>
          <p:nvPr>
            <p:ph type="ftr" sz="quarter" idx="11"/>
          </p:nvPr>
        </p:nvSpPr>
        <p:spPr>
          <a:xfrm>
            <a:off x="1174044" y="5357592"/>
            <a:ext cx="5034845" cy="365125"/>
          </a:xfrm>
        </p:spPr>
        <p:txBody>
          <a:bodyPr/>
          <a:lstStyle/>
          <a:p>
            <a:endParaRPr lang="tr-TR"/>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76776133-DFA0-4F58-9350-C84557CA5515}"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774239E7-5D6F-4437-B543-8667D22BAFE5}" type="datetimeFigureOut">
              <a:rPr lang="tr-TR" smtClean="0"/>
              <a:pPr/>
              <a:t>13.02.2013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6776133-DFA0-4F58-9350-C84557CA5515}"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774239E7-5D6F-4437-B543-8667D22BAFE5}" type="datetimeFigureOut">
              <a:rPr lang="tr-TR" smtClean="0"/>
              <a:pPr/>
              <a:t>13.02.2013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6776133-DFA0-4F58-9350-C84557CA5515}"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774239E7-5D6F-4437-B543-8667D22BAFE5}" type="datetimeFigureOut">
              <a:rPr lang="tr-TR" smtClean="0"/>
              <a:pPr/>
              <a:t>13.02.2013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6776133-DFA0-4F58-9350-C84557CA5515}"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774239E7-5D6F-4437-B543-8667D22BAFE5}" type="datetimeFigureOut">
              <a:rPr lang="tr-TR" smtClean="0"/>
              <a:pPr/>
              <a:t>13.02.2013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6776133-DFA0-4F58-9350-C84557CA5515}"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774239E7-5D6F-4437-B543-8667D22BAFE5}" type="datetimeFigureOut">
              <a:rPr lang="tr-TR" smtClean="0"/>
              <a:pPr/>
              <a:t>13.02.2013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76776133-DFA0-4F58-9350-C84557CA5515}" type="slidenum">
              <a:rPr lang="tr-TR" smtClean="0"/>
              <a:pPr/>
              <a:t>‹#›</a:t>
            </a:fld>
            <a:endParaRPr lang="tr-TR"/>
          </a:p>
        </p:txBody>
      </p:sp>
      <p:sp>
        <p:nvSpPr>
          <p:cNvPr id="9" name="Content Placeholder 8"/>
          <p:cNvSpPr>
            <a:spLocks noGrp="1"/>
          </p:cNvSpPr>
          <p:nvPr>
            <p:ph sz="quarter" idx="13"/>
          </p:nvPr>
        </p:nvSpPr>
        <p:spPr>
          <a:xfrm>
            <a:off x="1298448" y="2121407"/>
            <a:ext cx="3200400" cy="360273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774239E7-5D6F-4437-B543-8667D22BAFE5}" type="datetimeFigureOut">
              <a:rPr lang="tr-TR" smtClean="0"/>
              <a:pPr/>
              <a:t>13.02.2013</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76776133-DFA0-4F58-9350-C84557CA5515}" type="slidenum">
              <a:rPr lang="tr-TR" smtClean="0"/>
              <a:pPr/>
              <a:t>‹#›</a:t>
            </a:fld>
            <a:endParaRPr lang="tr-TR"/>
          </a:p>
        </p:txBody>
      </p:sp>
      <p:sp>
        <p:nvSpPr>
          <p:cNvPr id="11" name="Content Placeholder 10"/>
          <p:cNvSpPr>
            <a:spLocks noGrp="1"/>
          </p:cNvSpPr>
          <p:nvPr>
            <p:ph sz="quarter" idx="13"/>
          </p:nvPr>
        </p:nvSpPr>
        <p:spPr>
          <a:xfrm>
            <a:off x="1298448" y="2944368"/>
            <a:ext cx="3227832" cy="277977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774239E7-5D6F-4437-B543-8667D22BAFE5}" type="datetimeFigureOut">
              <a:rPr lang="tr-TR" smtClean="0"/>
              <a:pPr/>
              <a:t>13.02.2013</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76776133-DFA0-4F58-9350-C84557CA5515}"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239E7-5D6F-4437-B543-8667D22BAFE5}" type="datetimeFigureOut">
              <a:rPr lang="tr-TR" smtClean="0"/>
              <a:pPr/>
              <a:t>13.02.2013</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76776133-DFA0-4F58-9350-C84557CA5515}"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tr-TR" smtClean="0"/>
              <a:t>Asıl başlık stili için tıklatın</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a:xfrm rot="60000">
            <a:off x="6341698" y="5885672"/>
            <a:ext cx="1213821" cy="365125"/>
          </a:xfrm>
        </p:spPr>
        <p:txBody>
          <a:bodyPr/>
          <a:lstStyle/>
          <a:p>
            <a:fld id="{774239E7-5D6F-4437-B543-8667D22BAFE5}" type="datetimeFigureOut">
              <a:rPr lang="tr-TR" smtClean="0"/>
              <a:pPr/>
              <a:t>13.02.2013</a:t>
            </a:fld>
            <a:endParaRPr lang="tr-TR"/>
          </a:p>
        </p:txBody>
      </p:sp>
      <p:sp>
        <p:nvSpPr>
          <p:cNvPr id="6" name="Footer Placeholder 5"/>
          <p:cNvSpPr>
            <a:spLocks noGrp="1"/>
          </p:cNvSpPr>
          <p:nvPr>
            <p:ph type="ftr" sz="quarter" idx="11"/>
          </p:nvPr>
        </p:nvSpPr>
        <p:spPr>
          <a:xfrm rot="-60000">
            <a:off x="914554" y="5829261"/>
            <a:ext cx="3522607" cy="365125"/>
          </a:xfrm>
        </p:spPr>
        <p:txBody>
          <a:bodyPr/>
          <a:lstStyle/>
          <a:p>
            <a:endParaRPr lang="tr-TR"/>
          </a:p>
        </p:txBody>
      </p:sp>
      <p:sp>
        <p:nvSpPr>
          <p:cNvPr id="7" name="Slide Number Placeholder 6"/>
          <p:cNvSpPr>
            <a:spLocks noGrp="1"/>
          </p:cNvSpPr>
          <p:nvPr>
            <p:ph type="sldNum" sz="quarter" idx="12"/>
          </p:nvPr>
        </p:nvSpPr>
        <p:spPr>
          <a:xfrm rot="60000">
            <a:off x="7557313" y="5896961"/>
            <a:ext cx="554023" cy="365125"/>
          </a:xfrm>
        </p:spPr>
        <p:txBody>
          <a:bodyPr/>
          <a:lstStyle/>
          <a:p>
            <a:fld id="{76776133-DFA0-4F58-9350-C84557CA5515}"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tr-TR" smtClean="0"/>
              <a:t>Asıl başlık stili için tıklatın</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a:xfrm rot="60000">
            <a:off x="6345936" y="5888737"/>
            <a:ext cx="1213821" cy="365125"/>
          </a:xfrm>
        </p:spPr>
        <p:txBody>
          <a:bodyPr/>
          <a:lstStyle/>
          <a:p>
            <a:fld id="{774239E7-5D6F-4437-B543-8667D22BAFE5}" type="datetimeFigureOut">
              <a:rPr lang="tr-TR" smtClean="0"/>
              <a:pPr/>
              <a:t>13.02.2013</a:t>
            </a:fld>
            <a:endParaRPr lang="tr-TR"/>
          </a:p>
        </p:txBody>
      </p:sp>
      <p:sp>
        <p:nvSpPr>
          <p:cNvPr id="6" name="Footer Placeholder 5"/>
          <p:cNvSpPr>
            <a:spLocks noGrp="1"/>
          </p:cNvSpPr>
          <p:nvPr>
            <p:ph type="ftr" sz="quarter" idx="11"/>
          </p:nvPr>
        </p:nvSpPr>
        <p:spPr>
          <a:xfrm rot="-60000">
            <a:off x="914569" y="5831037"/>
            <a:ext cx="3319043" cy="365125"/>
          </a:xfrm>
        </p:spPr>
        <p:txBody>
          <a:bodyPr/>
          <a:lstStyle/>
          <a:p>
            <a:endParaRPr lang="tr-TR"/>
          </a:p>
        </p:txBody>
      </p:sp>
      <p:sp>
        <p:nvSpPr>
          <p:cNvPr id="7" name="Slide Number Placeholder 6"/>
          <p:cNvSpPr>
            <a:spLocks noGrp="1"/>
          </p:cNvSpPr>
          <p:nvPr>
            <p:ph type="sldNum" sz="quarter" idx="12"/>
          </p:nvPr>
        </p:nvSpPr>
        <p:spPr>
          <a:xfrm rot="60000">
            <a:off x="7562089" y="5900026"/>
            <a:ext cx="554023" cy="365125"/>
          </a:xfrm>
        </p:spPr>
        <p:txBody>
          <a:bodyPr/>
          <a:lstStyle/>
          <a:p>
            <a:fld id="{76776133-DFA0-4F58-9350-C84557CA5515}"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774239E7-5D6F-4437-B543-8667D22BAFE5}" type="datetimeFigureOut">
              <a:rPr lang="tr-TR" smtClean="0"/>
              <a:pPr/>
              <a:t>13.02.2013</a:t>
            </a:fld>
            <a:endParaRPr lang="tr-TR"/>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tr-TR"/>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76776133-DFA0-4F58-9350-C84557CA5515}"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691680" y="2636912"/>
            <a:ext cx="5723468" cy="1828090"/>
          </a:xfrm>
        </p:spPr>
        <p:txBody>
          <a:bodyPr/>
          <a:lstStyle/>
          <a:p>
            <a:r>
              <a:rPr lang="tr-TR" dirty="0" smtClean="0"/>
              <a:t>Deprem Haftası</a:t>
            </a:r>
            <a:br>
              <a:rPr lang="tr-TR" dirty="0" smtClean="0"/>
            </a:br>
            <a:r>
              <a:rPr lang="tr-TR" dirty="0" smtClean="0"/>
              <a:t>(1-7 Mart)</a:t>
            </a:r>
            <a:endParaRPr lang="tr-TR" dirty="0"/>
          </a:p>
        </p:txBody>
      </p:sp>
    </p:spTree>
    <p:extLst>
      <p:ext uri="{BB962C8B-B14F-4D97-AF65-F5344CB8AC3E}">
        <p14:creationId xmlns:p14="http://schemas.microsoft.com/office/powerpoint/2010/main" xmlns="" val="17422160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124058" y="908720"/>
            <a:ext cx="4895892" cy="923330"/>
          </a:xfrm>
          <a:prstGeom prst="rect">
            <a:avLst/>
          </a:prstGeom>
          <a:noFill/>
        </p:spPr>
        <p:txBody>
          <a:bodyPr wrap="none" lIns="91440" tIns="45720" rIns="91440" bIns="45720">
            <a:spAutoFit/>
          </a:bodyPr>
          <a:lstStyle/>
          <a:p>
            <a:pPr algn="ctr"/>
            <a:r>
              <a:rPr lang="tr-TR"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Deprem Çantası</a:t>
            </a:r>
            <a:endParaRPr lang="tr-TR"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371600" y="2204864"/>
            <a:ext cx="6100966" cy="302433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xmlns="" val="25331688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59632" y="1166843"/>
            <a:ext cx="6840760" cy="4801314"/>
          </a:xfrm>
          <a:prstGeom prst="rect">
            <a:avLst/>
          </a:prstGeom>
        </p:spPr>
        <p:txBody>
          <a:bodyPr wrap="square">
            <a:spAutoFit/>
          </a:bodyPr>
          <a:lstStyle/>
          <a:p>
            <a:r>
              <a:rPr lang="tr-TR" dirty="0">
                <a:latin typeface="Comic Sans MS" pitchFamily="66" charset="0"/>
              </a:rPr>
              <a:t>İlk yardım çantası ve talimat kitapçığı</a:t>
            </a:r>
            <a:r>
              <a:rPr lang="tr-TR" dirty="0" smtClean="0">
                <a:latin typeface="Comic Sans MS" pitchFamily="66" charset="0"/>
              </a:rPr>
              <a:t>.</a:t>
            </a:r>
          </a:p>
          <a:p>
            <a:endParaRPr lang="tr-TR" dirty="0" smtClean="0">
              <a:latin typeface="Comic Sans MS" pitchFamily="66" charset="0"/>
            </a:endParaRPr>
          </a:p>
          <a:p>
            <a:r>
              <a:rPr lang="tr-TR" dirty="0">
                <a:latin typeface="Comic Sans MS" pitchFamily="66" charset="0"/>
              </a:rPr>
              <a:t>Sığınak: plastik muşamba, küçük bir çadır, acil durum battaniyesi, veya büyük çöp torbaları.</a:t>
            </a:r>
            <a:r>
              <a:rPr lang="tr-TR" dirty="0" smtClean="0">
                <a:latin typeface="Comic Sans MS" pitchFamily="66" charset="0"/>
              </a:rPr>
              <a:t> </a:t>
            </a:r>
          </a:p>
          <a:p>
            <a:endParaRPr lang="tr-TR" dirty="0" smtClean="0">
              <a:latin typeface="Comic Sans MS" pitchFamily="66" charset="0"/>
            </a:endParaRPr>
          </a:p>
          <a:p>
            <a:r>
              <a:rPr lang="tr-TR" dirty="0">
                <a:latin typeface="Comic Sans MS" pitchFamily="66" charset="0"/>
              </a:rPr>
              <a:t>Su: Ağzı sıkı kapatılmış kırılmaz kaplarda kişi başına en az dört litre su. Bir kişinin üç günlük su gereksinimi, en az 12 litredir</a:t>
            </a:r>
            <a:r>
              <a:rPr lang="tr-TR" dirty="0" smtClean="0">
                <a:latin typeface="Comic Sans MS" pitchFamily="66" charset="0"/>
              </a:rPr>
              <a:t>.</a:t>
            </a:r>
          </a:p>
          <a:p>
            <a:endParaRPr lang="tr-TR" dirty="0" smtClean="0">
              <a:latin typeface="Comic Sans MS" pitchFamily="66" charset="0"/>
            </a:endParaRPr>
          </a:p>
          <a:p>
            <a:r>
              <a:rPr lang="tr-TR" dirty="0">
                <a:latin typeface="Comic Sans MS" pitchFamily="66" charset="0"/>
              </a:rPr>
              <a:t>Acil durum çantanızda su arıtma tabletleri bulundurun. </a:t>
            </a:r>
            <a:r>
              <a:rPr lang="tr-TR" dirty="0" smtClean="0">
                <a:latin typeface="Comic Sans MS" pitchFamily="66" charset="0"/>
              </a:rPr>
              <a:t>Bilmelisiniz </a:t>
            </a:r>
            <a:r>
              <a:rPr lang="tr-TR" dirty="0">
                <a:latin typeface="Comic Sans MS" pitchFamily="66" charset="0"/>
              </a:rPr>
              <a:t>ki 41.5 litre temiz suya dört damla, 41.5 litre yağmur suyuna ise on damla çamaşır suyu damlatılarak güvenli içim sağlanır.</a:t>
            </a:r>
            <a:r>
              <a:rPr lang="tr-TR" dirty="0" smtClean="0">
                <a:latin typeface="Comic Sans MS" pitchFamily="66" charset="0"/>
              </a:rPr>
              <a:t> </a:t>
            </a:r>
          </a:p>
          <a:p>
            <a:endParaRPr lang="tr-TR" dirty="0" smtClean="0">
              <a:latin typeface="Comic Sans MS" pitchFamily="66" charset="0"/>
            </a:endParaRPr>
          </a:p>
          <a:p>
            <a:r>
              <a:rPr lang="tr-TR" dirty="0">
                <a:latin typeface="Comic Sans MS" pitchFamily="66" charset="0"/>
              </a:rPr>
              <a:t>Deprem sonrasında sular hala akıyorsa banyo küvetini ve diğer kapları doldurun. Unutmayın ki, sıcak su tankında ve tuvalet rezervuarında da su mevcuttur.</a:t>
            </a:r>
            <a:r>
              <a:rPr lang="tr-TR" dirty="0" smtClean="0">
                <a:latin typeface="Comic Sans MS" pitchFamily="66" charset="0"/>
              </a:rPr>
              <a:t> </a:t>
            </a:r>
            <a:endParaRPr lang="tr-TR" dirty="0">
              <a:latin typeface="Comic Sans MS" pitchFamily="66" charset="0"/>
            </a:endParaRPr>
          </a:p>
        </p:txBody>
      </p:sp>
    </p:spTree>
    <p:extLst>
      <p:ext uri="{BB962C8B-B14F-4D97-AF65-F5344CB8AC3E}">
        <p14:creationId xmlns:p14="http://schemas.microsoft.com/office/powerpoint/2010/main" xmlns="" val="42186068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971600" y="1196752"/>
            <a:ext cx="7056784" cy="4247317"/>
          </a:xfrm>
          <a:prstGeom prst="rect">
            <a:avLst/>
          </a:prstGeom>
        </p:spPr>
        <p:txBody>
          <a:bodyPr wrap="square">
            <a:spAutoFit/>
          </a:bodyPr>
          <a:lstStyle/>
          <a:p>
            <a:r>
              <a:rPr lang="tr-TR" dirty="0" err="1">
                <a:latin typeface="Comic Sans MS" pitchFamily="66" charset="0"/>
              </a:rPr>
              <a:t>Konservelenmiş</a:t>
            </a:r>
            <a:r>
              <a:rPr lang="tr-TR" dirty="0">
                <a:latin typeface="Comic Sans MS" pitchFamily="66" charset="0"/>
              </a:rPr>
              <a:t>, kurutulmuş, el altında bulundurulabilecek bozulmayan yiyecekler, kurutulmuş meyveler ve kutulu meyve suları</a:t>
            </a:r>
            <a:r>
              <a:rPr lang="tr-TR" dirty="0" smtClean="0">
                <a:latin typeface="Comic Sans MS" pitchFamily="66" charset="0"/>
              </a:rPr>
              <a:t>. Taze </a:t>
            </a:r>
            <a:r>
              <a:rPr lang="tr-TR" dirty="0">
                <a:latin typeface="Comic Sans MS" pitchFamily="66" charset="0"/>
              </a:rPr>
              <a:t>kalmalarına dikkat ederek düzenli aralıklarla tüketin. Konserve açacağını da unutmayın</a:t>
            </a:r>
            <a:r>
              <a:rPr lang="tr-TR" dirty="0" smtClean="0">
                <a:latin typeface="Comic Sans MS" pitchFamily="66" charset="0"/>
              </a:rPr>
              <a:t>.</a:t>
            </a:r>
          </a:p>
          <a:p>
            <a:endParaRPr lang="tr-TR" dirty="0" smtClean="0">
              <a:latin typeface="Comic Sans MS" pitchFamily="66" charset="0"/>
            </a:endParaRPr>
          </a:p>
          <a:p>
            <a:r>
              <a:rPr lang="tr-TR" dirty="0">
                <a:latin typeface="Comic Sans MS" pitchFamily="66" charset="0"/>
              </a:rPr>
              <a:t>Cep feneri ve yedek piller</a:t>
            </a:r>
            <a:r>
              <a:rPr lang="tr-TR" dirty="0" smtClean="0">
                <a:latin typeface="Comic Sans MS" pitchFamily="66" charset="0"/>
              </a:rPr>
              <a:t>. Yatağınızın </a:t>
            </a:r>
            <a:r>
              <a:rPr lang="tr-TR" dirty="0">
                <a:latin typeface="Comic Sans MS" pitchFamily="66" charset="0"/>
              </a:rPr>
              <a:t>yakınında cep feneri bulundurun.</a:t>
            </a:r>
            <a:r>
              <a:rPr lang="tr-TR" dirty="0" smtClean="0">
                <a:latin typeface="Comic Sans MS" pitchFamily="66" charset="0"/>
              </a:rPr>
              <a:t> </a:t>
            </a:r>
          </a:p>
          <a:p>
            <a:endParaRPr lang="tr-TR" dirty="0" smtClean="0">
              <a:latin typeface="Comic Sans MS" pitchFamily="66" charset="0"/>
            </a:endParaRPr>
          </a:p>
          <a:p>
            <a:r>
              <a:rPr lang="tr-TR" dirty="0">
                <a:latin typeface="Comic Sans MS" pitchFamily="66" charset="0"/>
              </a:rPr>
              <a:t>Radyo ve pilleri su geçirmez ayrı torbalarda saklayın.</a:t>
            </a:r>
            <a:r>
              <a:rPr lang="tr-TR" dirty="0" smtClean="0">
                <a:latin typeface="Comic Sans MS" pitchFamily="66" charset="0"/>
              </a:rPr>
              <a:t> </a:t>
            </a:r>
          </a:p>
          <a:p>
            <a:r>
              <a:rPr lang="tr-TR" dirty="0">
                <a:latin typeface="Comic Sans MS" pitchFamily="66" charset="0"/>
              </a:rPr>
              <a:t>Bebekler ve yaşlılar için gerekli ilaçlar ve tedavi gereçleri. Acil durum çantanızda en az bir haftalık gereç bulundurun. İlaç ve gözlüklerinizin reçete fotokopilerini yanınızda bulundurun.</a:t>
            </a:r>
            <a:r>
              <a:rPr lang="tr-TR" dirty="0" smtClean="0">
                <a:latin typeface="Comic Sans MS" pitchFamily="66" charset="0"/>
              </a:rPr>
              <a:t> </a:t>
            </a:r>
          </a:p>
          <a:p>
            <a:endParaRPr lang="tr-TR" dirty="0">
              <a:latin typeface="Comic Sans MS" pitchFamily="66" charset="0"/>
            </a:endParaRPr>
          </a:p>
          <a:p>
            <a:r>
              <a:rPr lang="tr-TR" dirty="0">
                <a:latin typeface="Comic Sans MS" pitchFamily="66" charset="0"/>
              </a:rPr>
              <a:t>Kişisel tuvalet malzemeleri: Tuvalet kağıdı, sabun, diş macunu, diş fırçası.</a:t>
            </a:r>
            <a:r>
              <a:rPr lang="tr-TR" dirty="0" smtClean="0">
                <a:latin typeface="Comic Sans MS" pitchFamily="66" charset="0"/>
              </a:rPr>
              <a:t> </a:t>
            </a:r>
            <a:endParaRPr lang="tr-TR" dirty="0">
              <a:latin typeface="Comic Sans MS" pitchFamily="66" charset="0"/>
            </a:endParaRPr>
          </a:p>
        </p:txBody>
      </p:sp>
    </p:spTree>
    <p:extLst>
      <p:ext uri="{BB962C8B-B14F-4D97-AF65-F5344CB8AC3E}">
        <p14:creationId xmlns:p14="http://schemas.microsoft.com/office/powerpoint/2010/main" xmlns="" val="33622873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15616" y="1628800"/>
            <a:ext cx="6984776" cy="2862322"/>
          </a:xfrm>
          <a:prstGeom prst="rect">
            <a:avLst/>
          </a:prstGeom>
        </p:spPr>
        <p:txBody>
          <a:bodyPr wrap="square">
            <a:spAutoFit/>
          </a:bodyPr>
          <a:lstStyle/>
          <a:p>
            <a:r>
              <a:rPr lang="tr-TR" dirty="0">
                <a:latin typeface="Comic Sans MS" pitchFamily="66" charset="0"/>
              </a:rPr>
              <a:t>ABC sınıfı yangın söndürme cihazı</a:t>
            </a:r>
            <a:r>
              <a:rPr lang="tr-TR" dirty="0" smtClean="0">
                <a:latin typeface="Comic Sans MS" pitchFamily="66" charset="0"/>
              </a:rPr>
              <a:t>. Yangın </a:t>
            </a:r>
            <a:r>
              <a:rPr lang="tr-TR" dirty="0">
                <a:latin typeface="Comic Sans MS" pitchFamily="66" charset="0"/>
              </a:rPr>
              <a:t>söndürme cihazınızı kullanım </a:t>
            </a:r>
            <a:r>
              <a:rPr lang="tr-TR" dirty="0" smtClean="0">
                <a:latin typeface="Comic Sans MS" pitchFamily="66" charset="0"/>
              </a:rPr>
              <a:t>talimatlarına </a:t>
            </a:r>
            <a:r>
              <a:rPr lang="tr-TR" dirty="0">
                <a:latin typeface="Comic Sans MS" pitchFamily="66" charset="0"/>
              </a:rPr>
              <a:t>göre test ettikten sonra evinizin elverişli bir bölümünde muhafaza edin.</a:t>
            </a:r>
            <a:r>
              <a:rPr lang="tr-TR" dirty="0" smtClean="0">
                <a:latin typeface="Comic Sans MS" pitchFamily="66" charset="0"/>
              </a:rPr>
              <a:t> </a:t>
            </a:r>
          </a:p>
          <a:p>
            <a:endParaRPr lang="tr-TR" dirty="0" smtClean="0">
              <a:latin typeface="Comic Sans MS" pitchFamily="66" charset="0"/>
            </a:endParaRPr>
          </a:p>
          <a:p>
            <a:r>
              <a:rPr lang="tr-TR" dirty="0">
                <a:latin typeface="Comic Sans MS" pitchFamily="66" charset="0"/>
              </a:rPr>
              <a:t>Gazı kesebilmek için İngiliz anahtarı. Acil yardım çantanıza yakın bir yerde saklayın.</a:t>
            </a:r>
            <a:r>
              <a:rPr lang="tr-TR" dirty="0" smtClean="0">
                <a:latin typeface="Comic Sans MS" pitchFamily="66" charset="0"/>
              </a:rPr>
              <a:t> </a:t>
            </a:r>
          </a:p>
          <a:p>
            <a:endParaRPr lang="tr-TR" dirty="0" smtClean="0">
              <a:latin typeface="Comic Sans MS" pitchFamily="66" charset="0"/>
            </a:endParaRPr>
          </a:p>
          <a:p>
            <a:r>
              <a:rPr lang="tr-TR" dirty="0">
                <a:latin typeface="Comic Sans MS" pitchFamily="66" charset="0"/>
              </a:rPr>
              <a:t>Ayakkabılarınız, sizi cam kırıklarından ve diğer yıkıntılardan koruyacak özellikte olmalıdır. Nerede olursanız olun, ayakkabılarınızı yakınınızda bulundurun.</a:t>
            </a:r>
            <a:r>
              <a:rPr lang="tr-TR" dirty="0" smtClean="0">
                <a:latin typeface="Comic Sans MS" pitchFamily="66" charset="0"/>
              </a:rPr>
              <a:t> </a:t>
            </a:r>
            <a:endParaRPr lang="tr-TR" dirty="0">
              <a:latin typeface="Comic Sans MS" pitchFamily="66" charset="0"/>
            </a:endParaRPr>
          </a:p>
        </p:txBody>
      </p:sp>
    </p:spTree>
    <p:extLst>
      <p:ext uri="{BB962C8B-B14F-4D97-AF65-F5344CB8AC3E}">
        <p14:creationId xmlns:p14="http://schemas.microsoft.com/office/powerpoint/2010/main" xmlns="" val="18216100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43608" y="751344"/>
            <a:ext cx="6984776" cy="5232202"/>
          </a:xfrm>
          <a:prstGeom prst="rect">
            <a:avLst/>
          </a:prstGeom>
        </p:spPr>
        <p:txBody>
          <a:bodyPr wrap="square">
            <a:spAutoFit/>
          </a:bodyPr>
          <a:lstStyle/>
          <a:p>
            <a:r>
              <a:rPr lang="tr-TR" dirty="0">
                <a:latin typeface="Comic Sans MS" pitchFamily="66" charset="0"/>
              </a:rPr>
              <a:t>Bulundurmayı isteyebileceğiniz diğer gereçler</a:t>
            </a:r>
            <a:r>
              <a:rPr lang="tr-TR" dirty="0" smtClean="0">
                <a:latin typeface="Comic Sans MS" pitchFamily="66" charset="0"/>
              </a:rPr>
              <a:t>:</a:t>
            </a:r>
          </a:p>
          <a:p>
            <a:endParaRPr lang="tr-TR" dirty="0" smtClean="0">
              <a:latin typeface="Comic Sans MS" pitchFamily="66" charset="0"/>
            </a:endParaRPr>
          </a:p>
          <a:p>
            <a:r>
              <a:rPr lang="tr-TR" dirty="0">
                <a:solidFill>
                  <a:srgbClr val="FF0000"/>
                </a:solidFill>
                <a:latin typeface="Comic Sans MS" pitchFamily="66" charset="0"/>
              </a:rPr>
              <a:t>eldivenler, kış kıyafetleri,</a:t>
            </a:r>
            <a:r>
              <a:rPr lang="tr-TR" dirty="0" smtClean="0">
                <a:solidFill>
                  <a:srgbClr val="FF0000"/>
                </a:solidFill>
                <a:latin typeface="Comic Sans MS" pitchFamily="66" charset="0"/>
              </a:rPr>
              <a:t> </a:t>
            </a:r>
          </a:p>
          <a:p>
            <a:r>
              <a:rPr lang="tr-TR" dirty="0">
                <a:solidFill>
                  <a:srgbClr val="0070C0"/>
                </a:solidFill>
                <a:latin typeface="Comic Sans MS" pitchFamily="66" charset="0"/>
              </a:rPr>
              <a:t>su geçirmez kibrit ve mumlar : fakat bunları gaz sızıntısı bulunan ve yanıcı sıvı maddelerin döküldüğü yerlerde kullanmayın,</a:t>
            </a:r>
            <a:endParaRPr lang="tr-TR" dirty="0" smtClean="0">
              <a:solidFill>
                <a:srgbClr val="0070C0"/>
              </a:solidFill>
              <a:latin typeface="Comic Sans MS" pitchFamily="66" charset="0"/>
            </a:endParaRPr>
          </a:p>
          <a:p>
            <a:r>
              <a:rPr lang="tr-TR" dirty="0">
                <a:solidFill>
                  <a:srgbClr val="FF0000"/>
                </a:solidFill>
                <a:latin typeface="Comic Sans MS" pitchFamily="66" charset="0"/>
              </a:rPr>
              <a:t>telefon jetonu veya kartı,</a:t>
            </a:r>
            <a:r>
              <a:rPr lang="tr-TR" dirty="0" smtClean="0">
                <a:solidFill>
                  <a:srgbClr val="FF0000"/>
                </a:solidFill>
                <a:latin typeface="Comic Sans MS" pitchFamily="66" charset="0"/>
              </a:rPr>
              <a:t> </a:t>
            </a:r>
          </a:p>
          <a:p>
            <a:r>
              <a:rPr lang="tr-TR" dirty="0">
                <a:solidFill>
                  <a:srgbClr val="0070C0"/>
                </a:solidFill>
                <a:latin typeface="Comic Sans MS" pitchFamily="66" charset="0"/>
              </a:rPr>
              <a:t>ailenizin her bir üyesi için uyku tulumu,</a:t>
            </a:r>
            <a:endParaRPr lang="tr-TR" dirty="0" smtClean="0">
              <a:solidFill>
                <a:srgbClr val="0070C0"/>
              </a:solidFill>
              <a:latin typeface="Comic Sans MS" pitchFamily="66" charset="0"/>
            </a:endParaRPr>
          </a:p>
          <a:p>
            <a:r>
              <a:rPr lang="tr-TR" dirty="0">
                <a:solidFill>
                  <a:srgbClr val="FF0000"/>
                </a:solidFill>
                <a:latin typeface="Comic Sans MS" pitchFamily="66" charset="0"/>
              </a:rPr>
              <a:t>çöp torbaları,</a:t>
            </a:r>
            <a:r>
              <a:rPr lang="tr-TR" dirty="0" smtClean="0">
                <a:solidFill>
                  <a:srgbClr val="FF0000"/>
                </a:solidFill>
                <a:latin typeface="Comic Sans MS" pitchFamily="66" charset="0"/>
              </a:rPr>
              <a:t> </a:t>
            </a:r>
          </a:p>
          <a:p>
            <a:r>
              <a:rPr lang="tr-TR" dirty="0">
                <a:solidFill>
                  <a:srgbClr val="0070C0"/>
                </a:solidFill>
                <a:latin typeface="Comic Sans MS" pitchFamily="66" charset="0"/>
              </a:rPr>
              <a:t>portatif tuvalet,</a:t>
            </a:r>
            <a:r>
              <a:rPr lang="tr-TR" dirty="0" smtClean="0">
                <a:solidFill>
                  <a:srgbClr val="0070C0"/>
                </a:solidFill>
                <a:latin typeface="Comic Sans MS" pitchFamily="66" charset="0"/>
              </a:rPr>
              <a:t> </a:t>
            </a:r>
          </a:p>
          <a:p>
            <a:r>
              <a:rPr lang="tr-TR" dirty="0">
                <a:solidFill>
                  <a:srgbClr val="FF0000"/>
                </a:solidFill>
                <a:latin typeface="Comic Sans MS" pitchFamily="66" charset="0"/>
              </a:rPr>
              <a:t>ip, koli bandı,</a:t>
            </a:r>
            <a:r>
              <a:rPr lang="tr-TR" dirty="0" smtClean="0">
                <a:solidFill>
                  <a:srgbClr val="FF0000"/>
                </a:solidFill>
                <a:latin typeface="Comic Sans MS" pitchFamily="66" charset="0"/>
              </a:rPr>
              <a:t> </a:t>
            </a:r>
          </a:p>
          <a:p>
            <a:r>
              <a:rPr lang="tr-TR" dirty="0">
                <a:solidFill>
                  <a:srgbClr val="0070C0"/>
                </a:solidFill>
                <a:latin typeface="Comic Sans MS" pitchFamily="66" charset="0"/>
              </a:rPr>
              <a:t>levye veya manivela çubuğu,</a:t>
            </a:r>
            <a:r>
              <a:rPr lang="tr-TR" dirty="0" smtClean="0">
                <a:solidFill>
                  <a:srgbClr val="0070C0"/>
                </a:solidFill>
                <a:latin typeface="Comic Sans MS" pitchFamily="66" charset="0"/>
              </a:rPr>
              <a:t> </a:t>
            </a:r>
          </a:p>
          <a:p>
            <a:r>
              <a:rPr lang="tr-TR" dirty="0">
                <a:solidFill>
                  <a:srgbClr val="FF0000"/>
                </a:solidFill>
                <a:latin typeface="Comic Sans MS" pitchFamily="66" charset="0"/>
              </a:rPr>
              <a:t>benzinli bir jeneratör ve uzatma kablosu,</a:t>
            </a:r>
            <a:endParaRPr lang="tr-TR" dirty="0" smtClean="0">
              <a:solidFill>
                <a:srgbClr val="FF0000"/>
              </a:solidFill>
              <a:latin typeface="Comic Sans MS" pitchFamily="66" charset="0"/>
            </a:endParaRPr>
          </a:p>
          <a:p>
            <a:r>
              <a:rPr lang="tr-TR" dirty="0">
                <a:solidFill>
                  <a:srgbClr val="0070C0"/>
                </a:solidFill>
                <a:latin typeface="Comic Sans MS" pitchFamily="66" charset="0"/>
              </a:rPr>
              <a:t>çocuklar için oyuncaklar (oyuncak bebekler</a:t>
            </a:r>
            <a:r>
              <a:rPr lang="tr-TR" dirty="0" smtClean="0">
                <a:solidFill>
                  <a:srgbClr val="0070C0"/>
                </a:solidFill>
                <a:latin typeface="Comic Sans MS" pitchFamily="66" charset="0"/>
              </a:rPr>
              <a:t>)</a:t>
            </a:r>
          </a:p>
          <a:p>
            <a:endParaRPr lang="tr-TR" dirty="0" smtClean="0">
              <a:latin typeface="Comic Sans MS" pitchFamily="66" charset="0"/>
            </a:endParaRPr>
          </a:p>
          <a:p>
            <a:r>
              <a:rPr lang="tr-TR" sz="1600" dirty="0">
                <a:solidFill>
                  <a:srgbClr val="7030A0"/>
                </a:solidFill>
                <a:latin typeface="Comic Sans MS" pitchFamily="66" charset="0"/>
              </a:rPr>
              <a:t>Ayrıca evimizde, iş yerimizde veya diğer yaşam mekanlarımızda bulunan mobilyalar, beyaz eşyalar</a:t>
            </a:r>
            <a:r>
              <a:rPr lang="tr-TR" sz="1600" dirty="0" smtClean="0">
                <a:solidFill>
                  <a:srgbClr val="7030A0"/>
                </a:solidFill>
                <a:latin typeface="Comic Sans MS" pitchFamily="66" charset="0"/>
              </a:rPr>
              <a:t>, ısıtma</a:t>
            </a:r>
            <a:r>
              <a:rPr lang="tr-TR" sz="1600" dirty="0">
                <a:solidFill>
                  <a:srgbClr val="7030A0"/>
                </a:solidFill>
                <a:latin typeface="Comic Sans MS" pitchFamily="66" charset="0"/>
              </a:rPr>
              <a:t>, havalandırma ve aydınlatma sistemlerini sabitleyerek deprem sırasında kayma ve devrilme gibi durumları engelleyebiliriz.</a:t>
            </a:r>
            <a:r>
              <a:rPr lang="tr-TR" sz="1600" dirty="0" smtClean="0">
                <a:solidFill>
                  <a:srgbClr val="7030A0"/>
                </a:solidFill>
                <a:latin typeface="Comic Sans MS" pitchFamily="66" charset="0"/>
              </a:rPr>
              <a:t> </a:t>
            </a:r>
            <a:endParaRPr lang="tr-TR" sz="1600" dirty="0">
              <a:solidFill>
                <a:srgbClr val="7030A0"/>
              </a:solidFill>
              <a:latin typeface="Comic Sans MS" pitchFamily="66" charset="0"/>
            </a:endParaRPr>
          </a:p>
        </p:txBody>
      </p:sp>
    </p:spTree>
    <p:extLst>
      <p:ext uri="{BB962C8B-B14F-4D97-AF65-F5344CB8AC3E}">
        <p14:creationId xmlns:p14="http://schemas.microsoft.com/office/powerpoint/2010/main" xmlns="" val="5652974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rot="381061">
            <a:off x="1233736" y="1423685"/>
            <a:ext cx="6739196" cy="584775"/>
          </a:xfrm>
          <a:prstGeom prst="rect">
            <a:avLst/>
          </a:prstGeom>
          <a:noFill/>
        </p:spPr>
        <p:txBody>
          <a:bodyPr wrap="square" lIns="91440" tIns="45720" rIns="91440" bIns="45720">
            <a:spAutoFit/>
          </a:bodyPr>
          <a:lstStyle/>
          <a:p>
            <a:pPr algn="ctr"/>
            <a:r>
              <a:rPr lang="tr-TR" sz="32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Deprem Sırasında Neler Yapmalıyız?</a:t>
            </a:r>
            <a:endParaRPr lang="tr-TR" sz="32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
        <p:nvSpPr>
          <p:cNvPr id="5" name="Metin kutusu 4"/>
          <p:cNvSpPr txBox="1"/>
          <p:nvPr/>
        </p:nvSpPr>
        <p:spPr>
          <a:xfrm>
            <a:off x="1331640" y="2636912"/>
            <a:ext cx="6678852" cy="2585323"/>
          </a:xfrm>
          <a:prstGeom prst="rect">
            <a:avLst/>
          </a:prstGeom>
          <a:noFill/>
        </p:spPr>
        <p:txBody>
          <a:bodyPr wrap="square" rtlCol="0">
            <a:spAutoFit/>
          </a:bodyPr>
          <a:lstStyle/>
          <a:p>
            <a:r>
              <a:rPr lang="tr-TR" dirty="0">
                <a:latin typeface="Comic Sans MS" pitchFamily="66" charset="0"/>
              </a:rPr>
              <a:t>Deprem sırasında </a:t>
            </a:r>
            <a:r>
              <a:rPr lang="tr-TR" dirty="0" smtClean="0">
                <a:latin typeface="Comic Sans MS" pitchFamily="66" charset="0"/>
              </a:rPr>
              <a:t>her şey </a:t>
            </a:r>
            <a:r>
              <a:rPr lang="tr-TR" dirty="0">
                <a:latin typeface="Comic Sans MS" pitchFamily="66" charset="0"/>
              </a:rPr>
              <a:t>çok hızlı geliştiğinden, kendimizi korumak için yapmamız gerekenleri düşünme süremiz çok azdır. Bu nedenle yapmamız gerekenleri önceden bilmemiz bize zaman kazandırır</a:t>
            </a:r>
            <a:r>
              <a:rPr lang="tr-TR" dirty="0" smtClean="0">
                <a:latin typeface="Comic Sans MS" pitchFamily="66" charset="0"/>
              </a:rPr>
              <a:t>.</a:t>
            </a:r>
          </a:p>
          <a:p>
            <a:endParaRPr lang="tr-TR" dirty="0">
              <a:latin typeface="Comic Sans MS" pitchFamily="66" charset="0"/>
            </a:endParaRPr>
          </a:p>
          <a:p>
            <a:r>
              <a:rPr lang="tr-TR" dirty="0">
                <a:latin typeface="Comic Sans MS" pitchFamily="66" charset="0"/>
              </a:rPr>
              <a:t>Deprem sırasında binaları yıkan, zarar veren sarsıntı ilk hissettiğimiz sarsıntıdan birkaç saniye sonra meydana gelir. İşte bu sarsıntıdan önce güvenli bir yere ulaşıp, en güvenli pozisyonu almamız gerekir.</a:t>
            </a:r>
          </a:p>
        </p:txBody>
      </p:sp>
    </p:spTree>
    <p:extLst>
      <p:ext uri="{BB962C8B-B14F-4D97-AF65-F5344CB8AC3E}">
        <p14:creationId xmlns:p14="http://schemas.microsoft.com/office/powerpoint/2010/main" xmlns="" val="2555540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65307" y="908720"/>
            <a:ext cx="6764993" cy="52322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tr-TR" sz="28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Comic Sans MS" pitchFamily="66" charset="0"/>
              </a:rPr>
              <a:t>Deprem </a:t>
            </a:r>
            <a:r>
              <a:rPr lang="tr-TR" sz="2800" b="1" cap="all" spc="0"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Comic Sans MS" pitchFamily="66" charset="0"/>
              </a:rPr>
              <a:t>sIrasInda</a:t>
            </a:r>
            <a:r>
              <a:rPr lang="tr-TR" sz="28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Comic Sans MS" pitchFamily="66" charset="0"/>
              </a:rPr>
              <a:t> EVDEYSENİZ…</a:t>
            </a:r>
            <a:endParaRPr lang="tr-TR" sz="28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Comic Sans MS" pitchFamily="66" charset="0"/>
            </a:endParaRPr>
          </a:p>
        </p:txBody>
      </p:sp>
      <p:sp>
        <p:nvSpPr>
          <p:cNvPr id="3" name="Metin kutusu 2"/>
          <p:cNvSpPr txBox="1"/>
          <p:nvPr/>
        </p:nvSpPr>
        <p:spPr>
          <a:xfrm>
            <a:off x="1331640" y="1772816"/>
            <a:ext cx="6598660" cy="369332"/>
          </a:xfrm>
          <a:prstGeom prst="rect">
            <a:avLst/>
          </a:prstGeom>
          <a:noFill/>
        </p:spPr>
        <p:txBody>
          <a:bodyPr wrap="square" rtlCol="0">
            <a:spAutoFit/>
          </a:bodyPr>
          <a:lstStyle/>
          <a:p>
            <a:r>
              <a:rPr lang="tr-TR" dirty="0">
                <a:latin typeface="Comic Sans MS" pitchFamily="66" charset="0"/>
              </a:rPr>
              <a:t>Hemen heyecana kapılmadan yanan </a:t>
            </a:r>
            <a:r>
              <a:rPr lang="tr-TR" dirty="0" smtClean="0">
                <a:latin typeface="Comic Sans MS" pitchFamily="66" charset="0"/>
              </a:rPr>
              <a:t>ocakları, vanaları </a:t>
            </a:r>
            <a:r>
              <a:rPr lang="tr-TR" dirty="0">
                <a:latin typeface="Comic Sans MS" pitchFamily="66" charset="0"/>
              </a:rPr>
              <a:t>kapatın.</a:t>
            </a:r>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614746" y="2420888"/>
            <a:ext cx="4032448" cy="319139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xmlns="" val="37401050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187624" y="1052736"/>
            <a:ext cx="6408712" cy="646331"/>
          </a:xfrm>
          <a:prstGeom prst="rect">
            <a:avLst/>
          </a:prstGeom>
          <a:noFill/>
        </p:spPr>
        <p:txBody>
          <a:bodyPr wrap="square" rtlCol="0">
            <a:spAutoFit/>
          </a:bodyPr>
          <a:lstStyle/>
          <a:p>
            <a:r>
              <a:rPr lang="tr-TR" dirty="0">
                <a:latin typeface="Comic Sans MS" pitchFamily="66" charset="0"/>
              </a:rPr>
              <a:t>Evden hemen çıkmayı düşünmeyin, kendinizi bulunduğunuz yerde emniyete almaya çalışın.</a:t>
            </a:r>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267744" y="2060848"/>
            <a:ext cx="4608512" cy="380531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xmlns="" val="12751015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187624" y="980728"/>
            <a:ext cx="6768752" cy="646331"/>
          </a:xfrm>
          <a:prstGeom prst="rect">
            <a:avLst/>
          </a:prstGeom>
          <a:noFill/>
        </p:spPr>
        <p:txBody>
          <a:bodyPr wrap="square" rtlCol="0">
            <a:spAutoFit/>
          </a:bodyPr>
          <a:lstStyle/>
          <a:p>
            <a:r>
              <a:rPr lang="tr-TR" dirty="0">
                <a:latin typeface="Comic Sans MS" pitchFamily="66" charset="0"/>
              </a:rPr>
              <a:t>Oturma yada </a:t>
            </a:r>
            <a:r>
              <a:rPr lang="tr-TR" dirty="0" smtClean="0">
                <a:latin typeface="Comic Sans MS" pitchFamily="66" charset="0"/>
              </a:rPr>
              <a:t>çalışma </a:t>
            </a:r>
            <a:r>
              <a:rPr lang="tr-TR" dirty="0">
                <a:latin typeface="Comic Sans MS" pitchFamily="66" charset="0"/>
              </a:rPr>
              <a:t>odanızda iseniz sağlam olduğunu </a:t>
            </a:r>
            <a:r>
              <a:rPr lang="tr-TR" dirty="0" smtClean="0">
                <a:latin typeface="Comic Sans MS" pitchFamily="66" charset="0"/>
              </a:rPr>
              <a:t>düşündüğünüz </a:t>
            </a:r>
            <a:r>
              <a:rPr lang="tr-TR" dirty="0">
                <a:latin typeface="Comic Sans MS" pitchFamily="66" charset="0"/>
              </a:rPr>
              <a:t>bir eşyanın yanında uygun pozisyonda durunuz.</a:t>
            </a:r>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371750" y="1988840"/>
            <a:ext cx="3712418" cy="361695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xmlns="" val="34043986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59632" y="1052736"/>
            <a:ext cx="6480720" cy="369332"/>
          </a:xfrm>
          <a:prstGeom prst="rect">
            <a:avLst/>
          </a:prstGeom>
        </p:spPr>
        <p:txBody>
          <a:bodyPr wrap="square">
            <a:spAutoFit/>
          </a:bodyPr>
          <a:lstStyle/>
          <a:p>
            <a:r>
              <a:rPr lang="tr-TR" dirty="0">
                <a:latin typeface="Comic Sans MS" pitchFamily="66" charset="0"/>
              </a:rPr>
              <a:t>Çevrenizde size zarar verebilecek aletleri kaldırın.</a:t>
            </a:r>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339752" y="1700807"/>
            <a:ext cx="3888432" cy="393703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xmlns="" val="30311909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669077" y="2967335"/>
            <a:ext cx="3805850" cy="923330"/>
          </a:xfrm>
          <a:prstGeom prst="rect">
            <a:avLst/>
          </a:prstGeom>
          <a:noFill/>
        </p:spPr>
        <p:txBody>
          <a:bodyPr wrap="none" lIns="91440" tIns="45720" rIns="91440" bIns="45720">
            <a:spAutoFit/>
          </a:bodyPr>
          <a:lstStyle/>
          <a:p>
            <a:pPr algn="ctr"/>
            <a:r>
              <a:rPr lang="tr-TR" sz="5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---DEPREM---</a:t>
            </a:r>
            <a:endParaRPr lang="tr-TR"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Tree>
    <p:extLst>
      <p:ext uri="{BB962C8B-B14F-4D97-AF65-F5344CB8AC3E}">
        <p14:creationId xmlns:p14="http://schemas.microsoft.com/office/powerpoint/2010/main" xmlns="" val="35324275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31297" y="908720"/>
            <a:ext cx="6688049" cy="461665"/>
          </a:xfrm>
          <a:prstGeom prst="rect">
            <a:avLst/>
          </a:prstGeom>
          <a:noFill/>
          <a:effectLst>
            <a:outerShdw blurRad="50800" dist="38100" dir="13500000" algn="br" rotWithShape="0">
              <a:prstClr val="black">
                <a:alpha val="40000"/>
              </a:prstClr>
            </a:outerShdw>
          </a:effectLst>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tr-TR" sz="2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Comic Sans MS" pitchFamily="66" charset="0"/>
              </a:rPr>
              <a:t>DEPREM SIRASINDA DIŞARIDAYSANIZ…</a:t>
            </a:r>
            <a:endParaRPr lang="tr-TR" sz="2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Comic Sans MS" pitchFamily="66" charset="0"/>
            </a:endParaRPr>
          </a:p>
        </p:txBody>
      </p:sp>
      <p:sp>
        <p:nvSpPr>
          <p:cNvPr id="3" name="Dikdörtgen 2"/>
          <p:cNvSpPr/>
          <p:nvPr/>
        </p:nvSpPr>
        <p:spPr>
          <a:xfrm>
            <a:off x="1231296" y="1628800"/>
            <a:ext cx="6688049" cy="646331"/>
          </a:xfrm>
          <a:prstGeom prst="rect">
            <a:avLst/>
          </a:prstGeom>
        </p:spPr>
        <p:txBody>
          <a:bodyPr wrap="square">
            <a:spAutoFit/>
          </a:bodyPr>
          <a:lstStyle/>
          <a:p>
            <a:r>
              <a:rPr lang="tr-TR" dirty="0">
                <a:latin typeface="Comic Sans MS" pitchFamily="66" charset="0"/>
              </a:rPr>
              <a:t>Eğer deprem anında dışarda iseniz düşen cam parçalarına, reklam panolarına dikkat edin ve başınızı korumaya çalışın.</a:t>
            </a:r>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640382" y="2579982"/>
            <a:ext cx="3903411" cy="310321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xmlns="" val="21442986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87624" y="980728"/>
            <a:ext cx="6912768" cy="646331"/>
          </a:xfrm>
          <a:prstGeom prst="rect">
            <a:avLst/>
          </a:prstGeom>
        </p:spPr>
        <p:txBody>
          <a:bodyPr wrap="square">
            <a:spAutoFit/>
          </a:bodyPr>
          <a:lstStyle/>
          <a:p>
            <a:r>
              <a:rPr lang="tr-TR" dirty="0">
                <a:latin typeface="Comic Sans MS" pitchFamily="66" charset="0"/>
              </a:rPr>
              <a:t>Deprem anında yakınınızdaki binalardan</a:t>
            </a:r>
            <a:r>
              <a:rPr lang="tr-TR" dirty="0" smtClean="0">
                <a:latin typeface="Comic Sans MS" pitchFamily="66" charset="0"/>
              </a:rPr>
              <a:t>, üzerinize </a:t>
            </a:r>
            <a:r>
              <a:rPr lang="tr-TR" dirty="0">
                <a:latin typeface="Comic Sans MS" pitchFamily="66" charset="0"/>
              </a:rPr>
              <a:t>düşerek size zarar verebilecek yapılardan uzaklaşın.</a:t>
            </a:r>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203848" y="1916832"/>
            <a:ext cx="3168352" cy="403738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xmlns="" val="21915440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15616" y="836712"/>
            <a:ext cx="6696744" cy="646331"/>
          </a:xfrm>
          <a:prstGeom prst="rect">
            <a:avLst/>
          </a:prstGeom>
        </p:spPr>
        <p:txBody>
          <a:bodyPr wrap="square">
            <a:spAutoFit/>
          </a:bodyPr>
          <a:lstStyle/>
          <a:p>
            <a:r>
              <a:rPr lang="tr-TR" dirty="0">
                <a:latin typeface="Comic Sans MS" pitchFamily="66" charset="0"/>
              </a:rPr>
              <a:t>Deprem anında tünel ve köprü giriş çıkışlarından uzak durmaya çalışın.</a:t>
            </a:r>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483768" y="1700808"/>
            <a:ext cx="3548980" cy="361207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7507642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43608" y="836712"/>
            <a:ext cx="7128792" cy="646331"/>
          </a:xfrm>
          <a:prstGeom prst="rect">
            <a:avLst/>
          </a:prstGeom>
        </p:spPr>
        <p:txBody>
          <a:bodyPr wrap="square">
            <a:spAutoFit/>
          </a:bodyPr>
          <a:lstStyle/>
          <a:p>
            <a:r>
              <a:rPr lang="tr-TR" dirty="0">
                <a:latin typeface="Comic Sans MS" pitchFamily="66" charset="0"/>
              </a:rPr>
              <a:t>Dışarı çıkarken elektrik tellerine, yıkılabilecek yapılara dikkat edin.</a:t>
            </a:r>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458616" y="2132856"/>
            <a:ext cx="4612612" cy="324036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40933266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31640" y="1340768"/>
            <a:ext cx="6719575" cy="584775"/>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2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Deprem Sırasında Okuldaysanız…</a:t>
            </a:r>
            <a:endParaRPr lang="tr-TR" sz="3200"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endParaRPr>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275856" y="2348880"/>
            <a:ext cx="2609931" cy="347869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xmlns="" val="531890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115616" y="1052736"/>
            <a:ext cx="7128792" cy="1200329"/>
          </a:xfrm>
          <a:prstGeom prst="rect">
            <a:avLst/>
          </a:prstGeom>
          <a:noFill/>
        </p:spPr>
        <p:txBody>
          <a:bodyPr wrap="square" rtlCol="0">
            <a:spAutoFit/>
          </a:bodyPr>
          <a:lstStyle/>
          <a:p>
            <a:r>
              <a:rPr lang="tr-TR" dirty="0">
                <a:latin typeface="Comic Sans MS" pitchFamily="66" charset="0"/>
              </a:rPr>
              <a:t>Deprem olduğu sırada okuldaysanız öncelikle sakin </a:t>
            </a:r>
            <a:r>
              <a:rPr lang="tr-TR" dirty="0" smtClean="0">
                <a:latin typeface="Comic Sans MS" pitchFamily="66" charset="0"/>
              </a:rPr>
              <a:t>olmalısınız.</a:t>
            </a:r>
          </a:p>
          <a:p>
            <a:endParaRPr lang="tr-TR" dirty="0">
              <a:latin typeface="Comic Sans MS" pitchFamily="66" charset="0"/>
            </a:endParaRPr>
          </a:p>
          <a:p>
            <a:r>
              <a:rPr lang="tr-TR" dirty="0" smtClean="0">
                <a:latin typeface="Comic Sans MS" pitchFamily="66" charset="0"/>
              </a:rPr>
              <a:t>Başınızı </a:t>
            </a:r>
            <a:r>
              <a:rPr lang="tr-TR" dirty="0">
                <a:latin typeface="Comic Sans MS" pitchFamily="66" charset="0"/>
              </a:rPr>
              <a:t>çantayla koruyarak </a:t>
            </a:r>
            <a:r>
              <a:rPr lang="tr-TR" dirty="0" smtClean="0">
                <a:latin typeface="Comic Sans MS" pitchFamily="66" charset="0"/>
              </a:rPr>
              <a:t>sıranın yanındaki </a:t>
            </a:r>
            <a:r>
              <a:rPr lang="tr-TR" dirty="0">
                <a:latin typeface="Comic Sans MS" pitchFamily="66" charset="0"/>
              </a:rPr>
              <a:t>koridora uygun pozisyonda uzanabilirsiniz</a:t>
            </a:r>
            <a:r>
              <a:rPr lang="tr-TR" dirty="0" smtClean="0">
                <a:latin typeface="Comic Sans MS" pitchFamily="66" charset="0"/>
              </a:rPr>
              <a:t>.</a:t>
            </a:r>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619672" y="2564904"/>
            <a:ext cx="5953417" cy="302433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20585126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87624" y="908720"/>
            <a:ext cx="6768752" cy="923330"/>
          </a:xfrm>
          <a:prstGeom prst="rect">
            <a:avLst/>
          </a:prstGeom>
        </p:spPr>
        <p:txBody>
          <a:bodyPr wrap="square">
            <a:spAutoFit/>
          </a:bodyPr>
          <a:lstStyle/>
          <a:p>
            <a:r>
              <a:rPr lang="tr-TR" dirty="0">
                <a:latin typeface="Comic Sans MS" pitchFamily="66" charset="0"/>
              </a:rPr>
              <a:t>Deprem sona erince öğretmenlerinizin uyarı ve isteklerini yerine getirmeli ve düzenli bir şekilde okul bahçesine çıkmalısınız.</a:t>
            </a:r>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71600" y="1869517"/>
            <a:ext cx="3456384" cy="203926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842730" y="3645024"/>
            <a:ext cx="4070915" cy="222882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xmlns="" val="32869348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87624" y="908720"/>
            <a:ext cx="6840760" cy="646331"/>
          </a:xfrm>
          <a:prstGeom prst="rect">
            <a:avLst/>
          </a:prstGeom>
        </p:spPr>
        <p:txBody>
          <a:bodyPr wrap="square">
            <a:spAutoFit/>
          </a:bodyPr>
          <a:lstStyle/>
          <a:p>
            <a:r>
              <a:rPr lang="tr-TR" dirty="0">
                <a:latin typeface="Comic Sans MS" pitchFamily="66" charset="0"/>
              </a:rPr>
              <a:t>Okul bahçesinden hemen ayrılmamalı, öğretmeninizin isteklerine göre hareket etmelisiniz.</a:t>
            </a:r>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214534" y="1713317"/>
            <a:ext cx="2776365" cy="3470456"/>
          </a:xfrm>
          <a:prstGeom prst="rect">
            <a:avLst/>
          </a:prstGeom>
          <a:ln>
            <a:noFill/>
          </a:ln>
          <a:effectLst>
            <a:outerShdw blurRad="292100" dist="139700" dir="2700000" algn="tl" rotWithShape="0">
              <a:srgbClr val="333333">
                <a:alpha val="65000"/>
              </a:srgbClr>
            </a:outerShdw>
          </a:effectLst>
        </p:spPr>
      </p:pic>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499992" y="2420888"/>
            <a:ext cx="3146648" cy="341411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101383267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88904" y="2967335"/>
            <a:ext cx="6966202" cy="923330"/>
          </a:xfrm>
          <a:prstGeom prst="rect">
            <a:avLst/>
          </a:prstGeom>
          <a:noFill/>
        </p:spPr>
        <p:txBody>
          <a:bodyPr wrap="none" lIns="91440" tIns="45720" rIns="91440" bIns="45720">
            <a:spAutoFit/>
          </a:bodyPr>
          <a:lstStyle/>
          <a:p>
            <a:pPr algn="ctr"/>
            <a:r>
              <a:rPr lang="tr-TR"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Evimizde Güvenli Yerler</a:t>
            </a:r>
            <a:endParaRPr lang="tr-TR"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20938193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87624" y="1412776"/>
            <a:ext cx="6696744" cy="3416320"/>
          </a:xfrm>
          <a:prstGeom prst="rect">
            <a:avLst/>
          </a:prstGeom>
        </p:spPr>
        <p:txBody>
          <a:bodyPr wrap="square">
            <a:spAutoFit/>
          </a:bodyPr>
          <a:lstStyle/>
          <a:p>
            <a:r>
              <a:rPr lang="tr-TR" dirty="0">
                <a:latin typeface="Comic Sans MS" pitchFamily="66" charset="0"/>
              </a:rPr>
              <a:t>Genellikle apartmanların dış duvarları tehlikelidir. Deprem anında buralardan uzak durmaya çalışın. Koridorlar çoğunlukla iç duvarlarla çevrelendiklerinden daha güvenlidir. </a:t>
            </a:r>
            <a:endParaRPr lang="tr-TR" dirty="0" smtClean="0">
              <a:latin typeface="Comic Sans MS" pitchFamily="66" charset="0"/>
            </a:endParaRPr>
          </a:p>
          <a:p>
            <a:endParaRPr lang="tr-TR" dirty="0" smtClean="0">
              <a:latin typeface="Comic Sans MS" pitchFamily="66" charset="0"/>
            </a:endParaRPr>
          </a:p>
          <a:p>
            <a:r>
              <a:rPr lang="tr-TR" dirty="0">
                <a:latin typeface="Comic Sans MS" pitchFamily="66" charset="0"/>
              </a:rPr>
              <a:t>Sarsıntı sırasında başınıza düşecek cisimlerin (duvardaki tabloların, süs eşyalarının, kitap raflarının ..) olduğu yerler tehlikelidir</a:t>
            </a:r>
            <a:r>
              <a:rPr lang="tr-TR" dirty="0" smtClean="0">
                <a:latin typeface="Comic Sans MS" pitchFamily="66" charset="0"/>
              </a:rPr>
              <a:t>. </a:t>
            </a:r>
            <a:r>
              <a:rPr lang="tr-TR" dirty="0" smtClean="0">
                <a:latin typeface="Comic Sans MS" pitchFamily="66" charset="0"/>
                <a:hlinkClick r:id="rId2"/>
              </a:rPr>
              <a:t>www.</a:t>
            </a:r>
            <a:r>
              <a:rPr lang="tr-TR" dirty="0" err="1" smtClean="0">
                <a:latin typeface="Comic Sans MS" pitchFamily="66" charset="0"/>
                <a:hlinkClick r:id="rId2"/>
              </a:rPr>
              <a:t>sorubak</a:t>
            </a:r>
            <a:r>
              <a:rPr lang="tr-TR" dirty="0" smtClean="0">
                <a:latin typeface="Comic Sans MS" pitchFamily="66" charset="0"/>
                <a:hlinkClick r:id="rId2"/>
              </a:rPr>
              <a:t>.com</a:t>
            </a:r>
            <a:r>
              <a:rPr lang="tr-TR" dirty="0" smtClean="0">
                <a:latin typeface="Comic Sans MS" pitchFamily="66" charset="0"/>
              </a:rPr>
              <a:t> </a:t>
            </a:r>
            <a:endParaRPr lang="tr-TR" dirty="0" smtClean="0">
              <a:latin typeface="Comic Sans MS" pitchFamily="66" charset="0"/>
            </a:endParaRPr>
          </a:p>
          <a:p>
            <a:endParaRPr lang="tr-TR" dirty="0" smtClean="0">
              <a:latin typeface="Comic Sans MS" pitchFamily="66" charset="0"/>
            </a:endParaRPr>
          </a:p>
          <a:p>
            <a:r>
              <a:rPr lang="tr-TR" dirty="0">
                <a:latin typeface="Comic Sans MS" pitchFamily="66" charset="0"/>
              </a:rPr>
              <a:t>Devrilebilecek mobilyalar tehlikelidir</a:t>
            </a:r>
            <a:r>
              <a:rPr lang="tr-TR" dirty="0" smtClean="0">
                <a:latin typeface="Comic Sans MS" pitchFamily="66" charset="0"/>
              </a:rPr>
              <a:t>.</a:t>
            </a:r>
          </a:p>
          <a:p>
            <a:endParaRPr lang="tr-TR" dirty="0" smtClean="0">
              <a:latin typeface="Comic Sans MS" pitchFamily="66" charset="0"/>
            </a:endParaRPr>
          </a:p>
          <a:p>
            <a:r>
              <a:rPr lang="tr-TR" dirty="0">
                <a:latin typeface="Comic Sans MS" pitchFamily="66" charset="0"/>
              </a:rPr>
              <a:t>Pencere kenarları, hem dış duvar olduklarından hem de camları kırılabileceğinden tehlikelidir.</a:t>
            </a:r>
          </a:p>
        </p:txBody>
      </p:sp>
    </p:spTree>
    <p:extLst>
      <p:ext uri="{BB962C8B-B14F-4D97-AF65-F5344CB8AC3E}">
        <p14:creationId xmlns:p14="http://schemas.microsoft.com/office/powerpoint/2010/main" xmlns="" val="4374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452562" y="1047750"/>
            <a:ext cx="6238875" cy="47625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xmlns="" val="2525147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043608" y="764704"/>
            <a:ext cx="6984776" cy="830997"/>
          </a:xfrm>
          <a:prstGeom prst="rect">
            <a:avLst/>
          </a:prstGeom>
        </p:spPr>
        <p:txBody>
          <a:bodyPr wrap="square">
            <a:spAutoFit/>
          </a:bodyPr>
          <a:lstStyle/>
          <a:p>
            <a:r>
              <a:rPr lang="tr-TR" sz="2400" b="1" dirty="0">
                <a:solidFill>
                  <a:srgbClr val="FF0000"/>
                </a:solidFill>
              </a:rPr>
              <a:t>Evinizdeki en güvenli yerleri ailenizle birlikte tespit edin:</a:t>
            </a:r>
            <a:endParaRPr lang="tr-TR" sz="2400" dirty="0">
              <a:solidFill>
                <a:srgbClr val="FF0000"/>
              </a:solidFill>
            </a:endParaRPr>
          </a:p>
        </p:txBody>
      </p:sp>
      <p:sp>
        <p:nvSpPr>
          <p:cNvPr id="4" name="Dikdörtgen 3"/>
          <p:cNvSpPr/>
          <p:nvPr/>
        </p:nvSpPr>
        <p:spPr>
          <a:xfrm>
            <a:off x="1331640" y="1556792"/>
            <a:ext cx="2763898" cy="523220"/>
          </a:xfrm>
          <a:prstGeom prst="rect">
            <a:avLst/>
          </a:prstGeom>
          <a:noFill/>
        </p:spPr>
        <p:txBody>
          <a:bodyPr wrap="none" lIns="91440" tIns="45720" rIns="91440" bIns="45720">
            <a:spAutoFit/>
          </a:bodyPr>
          <a:lstStyle/>
          <a:p>
            <a:pPr algn="ctr"/>
            <a:r>
              <a:rPr lang="tr-TR" sz="28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Comic Sans MS" pitchFamily="66" charset="0"/>
              </a:rPr>
              <a:t>Odamda: ……….</a:t>
            </a:r>
            <a:endParaRPr lang="tr-TR" sz="28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Comic Sans MS" pitchFamily="66" charset="0"/>
            </a:endParaRPr>
          </a:p>
        </p:txBody>
      </p:sp>
      <p:sp>
        <p:nvSpPr>
          <p:cNvPr id="13" name="Dikdörtgen 12"/>
          <p:cNvSpPr/>
          <p:nvPr/>
        </p:nvSpPr>
        <p:spPr>
          <a:xfrm>
            <a:off x="1331640" y="1988840"/>
            <a:ext cx="2709396" cy="523220"/>
          </a:xfrm>
          <a:prstGeom prst="rect">
            <a:avLst/>
          </a:prstGeom>
          <a:noFill/>
        </p:spPr>
        <p:txBody>
          <a:bodyPr wrap="none" lIns="91440" tIns="45720" rIns="91440" bIns="45720">
            <a:spAutoFit/>
          </a:bodyPr>
          <a:lstStyle/>
          <a:p>
            <a:pPr algn="ctr"/>
            <a:r>
              <a:rPr lang="tr-TR" sz="28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omic Sans MS" pitchFamily="66" charset="0"/>
              </a:rPr>
              <a:t>Salon</a:t>
            </a:r>
            <a:r>
              <a:rPr lang="tr-TR" sz="28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Comic Sans MS" pitchFamily="66" charset="0"/>
              </a:rPr>
              <a:t>da: ……….</a:t>
            </a:r>
            <a:endParaRPr lang="tr-TR" sz="28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Comic Sans MS" pitchFamily="66" charset="0"/>
            </a:endParaRPr>
          </a:p>
        </p:txBody>
      </p:sp>
      <p:sp>
        <p:nvSpPr>
          <p:cNvPr id="14" name="Dikdörtgen 13"/>
          <p:cNvSpPr/>
          <p:nvPr/>
        </p:nvSpPr>
        <p:spPr>
          <a:xfrm>
            <a:off x="1331640" y="2401724"/>
            <a:ext cx="4397358" cy="523220"/>
          </a:xfrm>
          <a:prstGeom prst="rect">
            <a:avLst/>
          </a:prstGeom>
          <a:noFill/>
        </p:spPr>
        <p:txBody>
          <a:bodyPr wrap="none" lIns="91440" tIns="45720" rIns="91440" bIns="45720">
            <a:spAutoFit/>
          </a:bodyPr>
          <a:lstStyle/>
          <a:p>
            <a:pPr algn="ctr"/>
            <a:r>
              <a:rPr lang="tr-TR" sz="28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Comic Sans MS" pitchFamily="66" charset="0"/>
              </a:rPr>
              <a:t>Oturma Odasında: ……….</a:t>
            </a:r>
            <a:endParaRPr lang="tr-TR" sz="28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Comic Sans MS" pitchFamily="66" charset="0"/>
            </a:endParaRPr>
          </a:p>
        </p:txBody>
      </p:sp>
      <p:sp>
        <p:nvSpPr>
          <p:cNvPr id="15" name="Dikdörtgen 14"/>
          <p:cNvSpPr/>
          <p:nvPr/>
        </p:nvSpPr>
        <p:spPr>
          <a:xfrm>
            <a:off x="1331640" y="2780928"/>
            <a:ext cx="4631397" cy="523220"/>
          </a:xfrm>
          <a:prstGeom prst="rect">
            <a:avLst/>
          </a:prstGeom>
          <a:noFill/>
        </p:spPr>
        <p:txBody>
          <a:bodyPr wrap="none" lIns="91440" tIns="45720" rIns="91440" bIns="45720">
            <a:spAutoFit/>
          </a:bodyPr>
          <a:lstStyle/>
          <a:p>
            <a:pPr algn="ctr"/>
            <a:r>
              <a:rPr lang="tr-TR" sz="28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Comic Sans MS" pitchFamily="66" charset="0"/>
              </a:rPr>
              <a:t>Banyo ve tuvalette: ……….</a:t>
            </a:r>
            <a:endParaRPr lang="tr-TR" sz="28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Comic Sans MS" pitchFamily="66" charset="0"/>
            </a:endParaRPr>
          </a:p>
        </p:txBody>
      </p:sp>
      <p:sp>
        <p:nvSpPr>
          <p:cNvPr id="16" name="Dikdörtgen 15"/>
          <p:cNvSpPr/>
          <p:nvPr/>
        </p:nvSpPr>
        <p:spPr>
          <a:xfrm>
            <a:off x="1331640" y="3193812"/>
            <a:ext cx="2994731" cy="523220"/>
          </a:xfrm>
          <a:prstGeom prst="rect">
            <a:avLst/>
          </a:prstGeom>
          <a:noFill/>
        </p:spPr>
        <p:txBody>
          <a:bodyPr wrap="none" lIns="91440" tIns="45720" rIns="91440" bIns="45720">
            <a:spAutoFit/>
          </a:bodyPr>
          <a:lstStyle/>
          <a:p>
            <a:pPr algn="ctr"/>
            <a:r>
              <a:rPr lang="tr-TR" sz="28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omic Sans MS" pitchFamily="66" charset="0"/>
              </a:rPr>
              <a:t>Mutfak</a:t>
            </a:r>
            <a:r>
              <a:rPr lang="tr-TR" sz="28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omic Sans MS" pitchFamily="66" charset="0"/>
              </a:rPr>
              <a:t>t</a:t>
            </a:r>
            <a:r>
              <a:rPr lang="tr-TR" sz="28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Comic Sans MS" pitchFamily="66" charset="0"/>
              </a:rPr>
              <a:t>a: ……….</a:t>
            </a:r>
            <a:endParaRPr lang="tr-TR" sz="28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Comic Sans MS" pitchFamily="66" charset="0"/>
            </a:endParaRPr>
          </a:p>
        </p:txBody>
      </p:sp>
      <p:sp>
        <p:nvSpPr>
          <p:cNvPr id="5" name="Dikdörtgen 4"/>
          <p:cNvSpPr/>
          <p:nvPr/>
        </p:nvSpPr>
        <p:spPr>
          <a:xfrm>
            <a:off x="1156998" y="3752166"/>
            <a:ext cx="6655362" cy="646331"/>
          </a:xfrm>
          <a:prstGeom prst="rect">
            <a:avLst/>
          </a:prstGeom>
        </p:spPr>
        <p:txBody>
          <a:bodyPr wrap="square">
            <a:spAutoFit/>
          </a:bodyPr>
          <a:lstStyle/>
          <a:p>
            <a:r>
              <a:rPr lang="tr-TR" b="1" dirty="0">
                <a:solidFill>
                  <a:srgbClr val="FF0000"/>
                </a:solidFill>
                <a:latin typeface="Comic Sans MS" pitchFamily="66" charset="0"/>
              </a:rPr>
              <a:t>Evimizdeki </a:t>
            </a:r>
            <a:r>
              <a:rPr lang="tr-TR" b="1" dirty="0" smtClean="0">
                <a:solidFill>
                  <a:srgbClr val="FF0000"/>
                </a:solidFill>
                <a:latin typeface="Comic Sans MS" pitchFamily="66" charset="0"/>
              </a:rPr>
              <a:t>elektrik </a:t>
            </a:r>
            <a:r>
              <a:rPr lang="tr-TR" b="1" dirty="0">
                <a:solidFill>
                  <a:srgbClr val="FF0000"/>
                </a:solidFill>
                <a:latin typeface="Comic Sans MS" pitchFamily="66" charset="0"/>
              </a:rPr>
              <a:t>sigortaları, gaz ve su vanalarının yerleri:</a:t>
            </a:r>
            <a:endParaRPr lang="tr-TR" dirty="0">
              <a:solidFill>
                <a:srgbClr val="FF0000"/>
              </a:solidFill>
              <a:latin typeface="Comic Sans MS" pitchFamily="66" charset="0"/>
            </a:endParaRPr>
          </a:p>
        </p:txBody>
      </p:sp>
      <p:sp>
        <p:nvSpPr>
          <p:cNvPr id="6" name="Metin kutusu 5"/>
          <p:cNvSpPr txBox="1"/>
          <p:nvPr/>
        </p:nvSpPr>
        <p:spPr>
          <a:xfrm>
            <a:off x="1196720" y="4398497"/>
            <a:ext cx="5688632" cy="923330"/>
          </a:xfrm>
          <a:prstGeom prst="rect">
            <a:avLst/>
          </a:prstGeom>
          <a:noFill/>
        </p:spPr>
        <p:txBody>
          <a:bodyPr wrap="square" rtlCol="0">
            <a:spAutoFit/>
          </a:bodyPr>
          <a:lstStyle/>
          <a:p>
            <a:r>
              <a:rPr lang="tr-TR" dirty="0" smtClean="0">
                <a:latin typeface="Comic Sans MS" pitchFamily="66" charset="0"/>
              </a:rPr>
              <a:t>Elektrik sigortaları: ………</a:t>
            </a:r>
          </a:p>
          <a:p>
            <a:r>
              <a:rPr lang="tr-TR" dirty="0" smtClean="0">
                <a:latin typeface="Comic Sans MS" pitchFamily="66" charset="0"/>
              </a:rPr>
              <a:t>Gaz vanaları: …………</a:t>
            </a:r>
          </a:p>
          <a:p>
            <a:r>
              <a:rPr lang="tr-TR" dirty="0" smtClean="0">
                <a:latin typeface="Comic Sans MS" pitchFamily="66" charset="0"/>
              </a:rPr>
              <a:t>Su vanaları: …………</a:t>
            </a:r>
            <a:endParaRPr lang="tr-TR" dirty="0">
              <a:latin typeface="Comic Sans MS" pitchFamily="66" charset="0"/>
            </a:endParaRPr>
          </a:p>
        </p:txBody>
      </p:sp>
      <p:sp>
        <p:nvSpPr>
          <p:cNvPr id="7" name="Dikdörtgen 6"/>
          <p:cNvSpPr/>
          <p:nvPr/>
        </p:nvSpPr>
        <p:spPr>
          <a:xfrm>
            <a:off x="1058483" y="5316075"/>
            <a:ext cx="7159418" cy="923330"/>
          </a:xfrm>
          <a:prstGeom prst="rect">
            <a:avLst/>
          </a:prstGeom>
        </p:spPr>
        <p:txBody>
          <a:bodyPr wrap="square">
            <a:spAutoFit/>
          </a:bodyPr>
          <a:lstStyle/>
          <a:p>
            <a:r>
              <a:rPr lang="tr-TR" dirty="0">
                <a:latin typeface="Comic Sans MS" pitchFamily="66" charset="0"/>
              </a:rPr>
              <a:t>Depremden sonra eviniz hasar gördüyse bir büyüğünüze elektrik sigortalarını, gaz ve su vanalarını </a:t>
            </a:r>
            <a:r>
              <a:rPr lang="tr-TR" dirty="0" smtClean="0">
                <a:latin typeface="Comic Sans MS" pitchFamily="66" charset="0"/>
              </a:rPr>
              <a:t>kapatmasını </a:t>
            </a:r>
            <a:r>
              <a:rPr lang="tr-TR" dirty="0">
                <a:latin typeface="Comic Sans MS" pitchFamily="66" charset="0"/>
              </a:rPr>
              <a:t>hatırlatın, gerekirse yerlerini gösterin.</a:t>
            </a:r>
          </a:p>
        </p:txBody>
      </p:sp>
    </p:spTree>
    <p:extLst>
      <p:ext uri="{BB962C8B-B14F-4D97-AF65-F5344CB8AC3E}">
        <p14:creationId xmlns:p14="http://schemas.microsoft.com/office/powerpoint/2010/main" xmlns="" val="248338714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75473" y="1628800"/>
            <a:ext cx="6638227" cy="258532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Deprem konusu bitti…</a:t>
            </a:r>
          </a:p>
          <a:p>
            <a:pPr algn="ctr"/>
            <a:endParaRPr lang="tr-TR"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r>
              <a:rPr lang="tr-TR"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&gt;TEŞEKKÜRLER&lt;</a:t>
            </a:r>
            <a:endParaRPr lang="tr-TR"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Dikdörtgen 2"/>
          <p:cNvSpPr/>
          <p:nvPr/>
        </p:nvSpPr>
        <p:spPr>
          <a:xfrm>
            <a:off x="2140087" y="4509120"/>
            <a:ext cx="4863832"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5400" b="1" cap="none" spc="0" dirty="0" smtClean="0">
                <a:ln/>
                <a:solidFill>
                  <a:schemeClr val="accent3"/>
                </a:solidFill>
                <a:effectLst/>
              </a:rPr>
              <a:t>Süleyman ALTIN</a:t>
            </a:r>
            <a:endParaRPr lang="tr-TR" sz="5400" b="1" cap="none" spc="0" dirty="0">
              <a:ln/>
              <a:solidFill>
                <a:schemeClr val="accent3"/>
              </a:solidFill>
              <a:effectLst/>
            </a:endParaRPr>
          </a:p>
        </p:txBody>
      </p:sp>
      <p:sp>
        <p:nvSpPr>
          <p:cNvPr id="5" name="Dikdörtgen 4"/>
          <p:cNvSpPr/>
          <p:nvPr/>
        </p:nvSpPr>
        <p:spPr>
          <a:xfrm>
            <a:off x="2267744" y="5733256"/>
            <a:ext cx="4350870" cy="461665"/>
          </a:xfrm>
          <a:prstGeom prst="rect">
            <a:avLst/>
          </a:prstGeom>
          <a:noFill/>
        </p:spPr>
        <p:txBody>
          <a:bodyPr wrap="none" lIns="91440" tIns="45720" rIns="91440" bIns="45720">
            <a:spAutoFit/>
          </a:bodyPr>
          <a:lstStyle/>
          <a:p>
            <a:pPr algn="ctr"/>
            <a:r>
              <a:rPr lang="tr-TR" sz="2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omic Sans MS" pitchFamily="66" charset="0"/>
              </a:rPr>
              <a:t>Kaynak: www.deprem.gov.tr</a:t>
            </a:r>
            <a:endParaRPr lang="tr-TR" sz="2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omic Sans MS" pitchFamily="66" charset="0"/>
            </a:endParaRPr>
          </a:p>
        </p:txBody>
      </p:sp>
    </p:spTree>
    <p:extLst>
      <p:ext uri="{BB962C8B-B14F-4D97-AF65-F5344CB8AC3E}">
        <p14:creationId xmlns:p14="http://schemas.microsoft.com/office/powerpoint/2010/main" xmlns="" val="542025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225908" y="692696"/>
            <a:ext cx="4620176"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Deprem Nedir?</a:t>
            </a:r>
            <a:endParaRPr lang="tr-TR"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Metin kutusu 2"/>
          <p:cNvSpPr txBox="1"/>
          <p:nvPr/>
        </p:nvSpPr>
        <p:spPr>
          <a:xfrm>
            <a:off x="1331640" y="1616972"/>
            <a:ext cx="6408712" cy="4801314"/>
          </a:xfrm>
          <a:prstGeom prst="rect">
            <a:avLst/>
          </a:prstGeom>
          <a:noFill/>
        </p:spPr>
        <p:txBody>
          <a:bodyPr wrap="square" rtlCol="0">
            <a:spAutoFit/>
          </a:bodyPr>
          <a:lstStyle/>
          <a:p>
            <a:r>
              <a:rPr lang="tr-TR" sz="2400" dirty="0">
                <a:latin typeface="Comic Sans MS" pitchFamily="66" charset="0"/>
              </a:rPr>
              <a:t>Dünyamız çekirdek, manto ve yerkabuğu olmak üzere üç ana bölümden oluşmuştur</a:t>
            </a:r>
            <a:r>
              <a:rPr lang="tr-TR" sz="2400" dirty="0" smtClean="0">
                <a:latin typeface="Comic Sans MS" pitchFamily="66" charset="0"/>
              </a:rPr>
              <a:t>.</a:t>
            </a:r>
          </a:p>
          <a:p>
            <a:endParaRPr lang="tr-TR" sz="2400" b="1" dirty="0" smtClean="0">
              <a:solidFill>
                <a:srgbClr val="FF0000"/>
              </a:solidFill>
              <a:latin typeface="Comic Sans MS" pitchFamily="66" charset="0"/>
            </a:endParaRPr>
          </a:p>
          <a:p>
            <a:r>
              <a:rPr lang="tr-TR" sz="2400" b="1" dirty="0" smtClean="0">
                <a:solidFill>
                  <a:srgbClr val="FF0000"/>
                </a:solidFill>
                <a:latin typeface="Comic Sans MS" pitchFamily="66" charset="0"/>
              </a:rPr>
              <a:t>ÇEKİRDEK</a:t>
            </a:r>
            <a:r>
              <a:rPr lang="tr-TR" sz="2400" dirty="0" smtClean="0">
                <a:latin typeface="Comic Sans MS" pitchFamily="66" charset="0"/>
              </a:rPr>
              <a:t> </a:t>
            </a:r>
            <a:r>
              <a:rPr lang="tr-TR" sz="2400" dirty="0">
                <a:latin typeface="Comic Sans MS" pitchFamily="66" charset="0"/>
              </a:rPr>
              <a:t>dünyanın en iç ve en sıcak kısmıdır ve merkezde bulunur.</a:t>
            </a:r>
            <a:endParaRPr lang="tr-TR" sz="2400" dirty="0" smtClean="0">
              <a:latin typeface="Comic Sans MS" pitchFamily="66" charset="0"/>
            </a:endParaRPr>
          </a:p>
          <a:p>
            <a:endParaRPr lang="tr-TR" sz="2400" b="1" dirty="0" smtClean="0">
              <a:solidFill>
                <a:srgbClr val="FF0000"/>
              </a:solidFill>
              <a:latin typeface="Comic Sans MS" pitchFamily="66" charset="0"/>
            </a:endParaRPr>
          </a:p>
          <a:p>
            <a:r>
              <a:rPr lang="tr-TR" sz="2400" b="1" dirty="0" smtClean="0">
                <a:solidFill>
                  <a:srgbClr val="FF0000"/>
                </a:solidFill>
                <a:latin typeface="Comic Sans MS" pitchFamily="66" charset="0"/>
              </a:rPr>
              <a:t>MANTO</a:t>
            </a:r>
            <a:r>
              <a:rPr lang="tr-TR" sz="2400" b="1" dirty="0" smtClean="0">
                <a:latin typeface="Comic Sans MS" pitchFamily="66" charset="0"/>
              </a:rPr>
              <a:t> </a:t>
            </a:r>
            <a:r>
              <a:rPr lang="tr-TR" sz="2400" dirty="0">
                <a:latin typeface="Comic Sans MS" pitchFamily="66" charset="0"/>
              </a:rPr>
              <a:t>çekirdeğin üzerinde yer alır, çok kalın ve sıcak lav durumundaki ergimiş kayalardan oluşur. </a:t>
            </a:r>
            <a:endParaRPr lang="tr-TR" sz="2400" dirty="0" smtClean="0">
              <a:latin typeface="Comic Sans MS" pitchFamily="66" charset="0"/>
            </a:endParaRPr>
          </a:p>
          <a:p>
            <a:endParaRPr lang="tr-TR" sz="2400" b="1" dirty="0" smtClean="0">
              <a:solidFill>
                <a:srgbClr val="FF0000"/>
              </a:solidFill>
              <a:latin typeface="Comic Sans MS" pitchFamily="66" charset="0"/>
            </a:endParaRPr>
          </a:p>
          <a:p>
            <a:r>
              <a:rPr lang="tr-TR" sz="2400" b="1" dirty="0" smtClean="0">
                <a:solidFill>
                  <a:srgbClr val="FF0000"/>
                </a:solidFill>
                <a:latin typeface="Comic Sans MS" pitchFamily="66" charset="0"/>
              </a:rPr>
              <a:t>YERKABUĞU</a:t>
            </a:r>
            <a:r>
              <a:rPr lang="tr-TR" sz="2400" dirty="0" smtClean="0">
                <a:latin typeface="Comic Sans MS" pitchFamily="66" charset="0"/>
              </a:rPr>
              <a:t> </a:t>
            </a:r>
            <a:r>
              <a:rPr lang="tr-TR" sz="2400" dirty="0">
                <a:latin typeface="Comic Sans MS" pitchFamily="66" charset="0"/>
              </a:rPr>
              <a:t>en dışta yer alan kısımdır ve çok </a:t>
            </a:r>
            <a:r>
              <a:rPr lang="tr-TR" sz="2400" dirty="0" smtClean="0">
                <a:latin typeface="Comic Sans MS" pitchFamily="66" charset="0"/>
              </a:rPr>
              <a:t>büyük, soğuk </a:t>
            </a:r>
            <a:r>
              <a:rPr lang="tr-TR" sz="2400" dirty="0">
                <a:latin typeface="Comic Sans MS" pitchFamily="66" charset="0"/>
              </a:rPr>
              <a:t>levhalardan oluşur.</a:t>
            </a:r>
            <a:endParaRPr lang="tr-TR" sz="2400" dirty="0" smtClean="0">
              <a:latin typeface="Comic Sans MS" pitchFamily="66" charset="0"/>
            </a:endParaRPr>
          </a:p>
          <a:p>
            <a:endParaRPr lang="tr-TR" dirty="0"/>
          </a:p>
        </p:txBody>
      </p:sp>
    </p:spTree>
    <p:extLst>
      <p:ext uri="{BB962C8B-B14F-4D97-AF65-F5344CB8AC3E}">
        <p14:creationId xmlns:p14="http://schemas.microsoft.com/office/powerpoint/2010/main" xmlns="" val="9367431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483768" y="1340768"/>
            <a:ext cx="4112667" cy="425497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xmlns="" val="3096856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115616" y="980728"/>
            <a:ext cx="6912768" cy="2862322"/>
          </a:xfrm>
          <a:prstGeom prst="rect">
            <a:avLst/>
          </a:prstGeom>
          <a:noFill/>
        </p:spPr>
        <p:txBody>
          <a:bodyPr wrap="square" rtlCol="0">
            <a:spAutoFit/>
          </a:bodyPr>
          <a:lstStyle/>
          <a:p>
            <a:r>
              <a:rPr lang="tr-TR" dirty="0">
                <a:latin typeface="Comic Sans MS" pitchFamily="66" charset="0"/>
              </a:rPr>
              <a:t>Çekirdek mantodan daha sıcak olduğu için mantoyu yukarı doğru hareket ettirir. Yerkabuğu da mantodan soğuk olduğu için manto yukarıda soğur ve tekrar aşağı doğru hareket etmeye başlar. </a:t>
            </a:r>
            <a:endParaRPr lang="tr-TR" dirty="0" smtClean="0">
              <a:latin typeface="Comic Sans MS" pitchFamily="66" charset="0"/>
            </a:endParaRPr>
          </a:p>
          <a:p>
            <a:endParaRPr lang="tr-TR" dirty="0">
              <a:latin typeface="Comic Sans MS" pitchFamily="66" charset="0"/>
            </a:endParaRPr>
          </a:p>
          <a:p>
            <a:r>
              <a:rPr lang="tr-TR" dirty="0">
                <a:latin typeface="Comic Sans MS" pitchFamily="66" charset="0"/>
              </a:rPr>
              <a:t>Mantonun sürekli bu şekilde hareket etmesi levhaların belirli yönlere doğru hareket etmelerine neden olur. Bir levha kayarak diğerine dayandığında, arada kalan kayalar sıkışır ve yerlerinden oynarlar ya da kırılırlar</a:t>
            </a:r>
            <a:r>
              <a:rPr lang="tr-TR" dirty="0" smtClean="0">
                <a:latin typeface="Comic Sans MS" pitchFamily="66" charset="0"/>
              </a:rPr>
              <a:t>.</a:t>
            </a:r>
            <a:endParaRPr lang="tr-TR" dirty="0"/>
          </a:p>
          <a:p>
            <a:endParaRPr lang="tr-TR" dirty="0"/>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47662" y="3847107"/>
            <a:ext cx="6216691" cy="2016224"/>
          </a:xfrm>
          <a:prstGeom prst="rect">
            <a:avLst/>
          </a:prstGeom>
        </p:spPr>
      </p:pic>
    </p:spTree>
    <p:extLst>
      <p:ext uri="{BB962C8B-B14F-4D97-AF65-F5344CB8AC3E}">
        <p14:creationId xmlns:p14="http://schemas.microsoft.com/office/powerpoint/2010/main" xmlns="" val="33564394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043608" y="980728"/>
            <a:ext cx="6840760" cy="584775"/>
          </a:xfrm>
          <a:prstGeom prst="rect">
            <a:avLst/>
          </a:prstGeom>
          <a:noFill/>
        </p:spPr>
        <p:txBody>
          <a:bodyPr wrap="square" rtlCol="0">
            <a:spAutoFit/>
          </a:bodyPr>
          <a:lstStyle/>
          <a:p>
            <a:r>
              <a:rPr lang="tr-TR" sz="1600" dirty="0">
                <a:latin typeface="Comic Sans MS" pitchFamily="66" charset="0"/>
              </a:rPr>
              <a:t>Bu levhalardan bazıları Avrasya, Afrika , Arabistan, Hint-Avustralya, Kuzey Amerika, Güney Amerika, Nazca ve Pasifik levhalarıdır.</a:t>
            </a:r>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365314" y="1700808"/>
            <a:ext cx="6096000" cy="4124325"/>
          </a:xfrm>
          <a:prstGeom prst="rect">
            <a:avLst/>
          </a:prstGeom>
        </p:spPr>
      </p:pic>
    </p:spTree>
    <p:extLst>
      <p:ext uri="{BB962C8B-B14F-4D97-AF65-F5344CB8AC3E}">
        <p14:creationId xmlns:p14="http://schemas.microsoft.com/office/powerpoint/2010/main" xmlns="" val="42320018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259632" y="1700808"/>
            <a:ext cx="6696744" cy="2031325"/>
          </a:xfrm>
          <a:prstGeom prst="rect">
            <a:avLst/>
          </a:prstGeom>
          <a:noFill/>
        </p:spPr>
        <p:txBody>
          <a:bodyPr wrap="square" rtlCol="0">
            <a:spAutoFit/>
          </a:bodyPr>
          <a:lstStyle/>
          <a:p>
            <a:r>
              <a:rPr lang="tr-TR" dirty="0" smtClean="0">
                <a:latin typeface="Comic Sans MS" pitchFamily="66" charset="0"/>
              </a:rPr>
              <a:t>Levhalar yılda birkaç milimetre ile birkaç santimetre arasında yer değiştirebilirler. Levhalar hareket ettiğinde oluşan sıkışma ve gerilmeler sonucunda  yer kabuğunun bazı bölümlerinde yüzyıllar boyunca birikmiş olan büyük bir enerji ortaya çıkar.</a:t>
            </a:r>
          </a:p>
          <a:p>
            <a:endParaRPr lang="tr-TR" dirty="0">
              <a:latin typeface="Comic Sans MS" pitchFamily="66" charset="0"/>
            </a:endParaRPr>
          </a:p>
          <a:p>
            <a:r>
              <a:rPr lang="tr-TR" dirty="0" smtClean="0">
                <a:latin typeface="Comic Sans MS" pitchFamily="66" charset="0"/>
              </a:rPr>
              <a:t>Bu hareketli kesimlere </a:t>
            </a:r>
            <a:r>
              <a:rPr lang="tr-TR" u="sng" dirty="0" smtClean="0">
                <a:solidFill>
                  <a:srgbClr val="FF0000"/>
                </a:solidFill>
                <a:latin typeface="Comic Sans MS" pitchFamily="66" charset="0"/>
              </a:rPr>
              <a:t>fay </a:t>
            </a:r>
            <a:r>
              <a:rPr lang="tr-TR" dirty="0" smtClean="0">
                <a:latin typeface="Comic Sans MS" pitchFamily="66" charset="0"/>
              </a:rPr>
              <a:t>denir.</a:t>
            </a:r>
            <a:endParaRPr lang="tr-TR" dirty="0">
              <a:latin typeface="Comic Sans MS" pitchFamily="66" charset="0"/>
            </a:endParaRPr>
          </a:p>
        </p:txBody>
      </p:sp>
    </p:spTree>
    <p:extLst>
      <p:ext uri="{BB962C8B-B14F-4D97-AF65-F5344CB8AC3E}">
        <p14:creationId xmlns:p14="http://schemas.microsoft.com/office/powerpoint/2010/main" xmlns="" val="1814972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0886" y="2967335"/>
            <a:ext cx="7002238" cy="923330"/>
          </a:xfrm>
          <a:prstGeom prst="rect">
            <a:avLst/>
          </a:prstGeom>
          <a:noFill/>
        </p:spPr>
        <p:txBody>
          <a:bodyPr wrap="none" lIns="91440" tIns="45720" rIns="91440" bIns="45720">
            <a:spAutoFit/>
          </a:bodyPr>
          <a:lstStyle/>
          <a:p>
            <a:pPr algn="ctr"/>
            <a:r>
              <a:rPr lang="tr-TR"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Deprem Öncesi Hazırlık</a:t>
            </a:r>
            <a:endParaRPr lang="tr-TR"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75171759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Raptiye">
  <a:themeElements>
    <a:clrScheme name="Raptiye">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Raptiye">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aptiye">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61</TotalTime>
  <Words>912</Words>
  <Application>Microsoft Office PowerPoint</Application>
  <PresentationFormat>Ekran Gösterisi (4:3)</PresentationFormat>
  <Paragraphs>99</Paragraphs>
  <Slides>31</Slides>
  <Notes>0</Notes>
  <HiddenSlides>0</HiddenSlides>
  <MMClips>0</MMClips>
  <ScaleCrop>false</ScaleCrop>
  <HeadingPairs>
    <vt:vector size="4" baseType="variant">
      <vt:variant>
        <vt:lpstr>Tema</vt:lpstr>
      </vt:variant>
      <vt:variant>
        <vt:i4>1</vt:i4>
      </vt:variant>
      <vt:variant>
        <vt:lpstr>Slayt Başlıkları</vt:lpstr>
      </vt:variant>
      <vt:variant>
        <vt:i4>31</vt:i4>
      </vt:variant>
    </vt:vector>
  </HeadingPairs>
  <TitlesOfParts>
    <vt:vector size="32" baseType="lpstr">
      <vt:lpstr>Raptiye</vt:lpstr>
      <vt:lpstr>Deprem Haftası (1-7 Mart)</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cp:lastModifiedBy>Dogan</cp:lastModifiedBy>
  <cp:revision>8</cp:revision>
  <dcterms:created xsi:type="dcterms:W3CDTF">2012-03-07T21:06:51Z</dcterms:created>
  <dcterms:modified xsi:type="dcterms:W3CDTF">2013-02-13T19:50:22Z</dcterms:modified>
  <cp:category>www.sorubak.com</cp:category>
  <cp:contentType>www.sorubak.com</cp:contentType>
  <cp:contentStatus>www.sorubak.com</cp:contentStatus>
</cp:coreProperties>
</file>